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4"/>
  </p:notesMasterIdLst>
  <p:handoutMasterIdLst>
    <p:handoutMasterId r:id="rId95"/>
  </p:handoutMasterIdLst>
  <p:sldIdLst>
    <p:sldId id="256" r:id="rId2"/>
    <p:sldId id="918" r:id="rId3"/>
    <p:sldId id="919" r:id="rId4"/>
    <p:sldId id="924" r:id="rId5"/>
    <p:sldId id="926" r:id="rId6"/>
    <p:sldId id="544" r:id="rId7"/>
    <p:sldId id="930" r:id="rId8"/>
    <p:sldId id="931" r:id="rId9"/>
    <p:sldId id="932" r:id="rId10"/>
    <p:sldId id="933" r:id="rId11"/>
    <p:sldId id="315" r:id="rId12"/>
    <p:sldId id="387" r:id="rId13"/>
    <p:sldId id="319" r:id="rId14"/>
    <p:sldId id="321" r:id="rId15"/>
    <p:sldId id="547" r:id="rId16"/>
    <p:sldId id="399" r:id="rId17"/>
    <p:sldId id="403" r:id="rId18"/>
    <p:sldId id="935" r:id="rId19"/>
    <p:sldId id="393" r:id="rId20"/>
    <p:sldId id="936" r:id="rId21"/>
    <p:sldId id="335" r:id="rId22"/>
    <p:sldId id="336" r:id="rId23"/>
    <p:sldId id="337" r:id="rId24"/>
    <p:sldId id="409" r:id="rId25"/>
    <p:sldId id="276" r:id="rId26"/>
    <p:sldId id="358" r:id="rId27"/>
    <p:sldId id="278" r:id="rId28"/>
    <p:sldId id="280" r:id="rId29"/>
    <p:sldId id="281" r:id="rId30"/>
    <p:sldId id="282" r:id="rId31"/>
    <p:sldId id="283" r:id="rId32"/>
    <p:sldId id="418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6" r:id="rId50"/>
    <p:sldId id="307" r:id="rId51"/>
    <p:sldId id="308" r:id="rId52"/>
    <p:sldId id="310" r:id="rId53"/>
    <p:sldId id="360" r:id="rId54"/>
    <p:sldId id="937" r:id="rId55"/>
    <p:sldId id="320" r:id="rId56"/>
    <p:sldId id="938" r:id="rId57"/>
    <p:sldId id="322" r:id="rId58"/>
    <p:sldId id="323" r:id="rId59"/>
    <p:sldId id="324" r:id="rId60"/>
    <p:sldId id="325" r:id="rId61"/>
    <p:sldId id="326" r:id="rId62"/>
    <p:sldId id="328" r:id="rId63"/>
    <p:sldId id="361" r:id="rId64"/>
    <p:sldId id="340" r:id="rId65"/>
    <p:sldId id="345" r:id="rId66"/>
    <p:sldId id="346" r:id="rId67"/>
    <p:sldId id="348" r:id="rId68"/>
    <p:sldId id="350" r:id="rId69"/>
    <p:sldId id="354" r:id="rId70"/>
    <p:sldId id="356" r:id="rId71"/>
    <p:sldId id="362" r:id="rId72"/>
    <p:sldId id="495" r:id="rId73"/>
    <p:sldId id="560" r:id="rId74"/>
    <p:sldId id="366" r:id="rId75"/>
    <p:sldId id="367" r:id="rId76"/>
    <p:sldId id="554" r:id="rId77"/>
    <p:sldId id="370" r:id="rId78"/>
    <p:sldId id="371" r:id="rId79"/>
    <p:sldId id="372" r:id="rId80"/>
    <p:sldId id="373" r:id="rId81"/>
    <p:sldId id="374" r:id="rId82"/>
    <p:sldId id="375" r:id="rId83"/>
    <p:sldId id="377" r:id="rId84"/>
    <p:sldId id="378" r:id="rId85"/>
    <p:sldId id="379" r:id="rId86"/>
    <p:sldId id="381" r:id="rId87"/>
    <p:sldId id="382" r:id="rId88"/>
    <p:sldId id="383" r:id="rId89"/>
    <p:sldId id="384" r:id="rId90"/>
    <p:sldId id="1435" r:id="rId91"/>
    <p:sldId id="1434" r:id="rId92"/>
    <p:sldId id="1433" r:id="rId9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89114"/>
  </p:normalViewPr>
  <p:slideViewPr>
    <p:cSldViewPr snapToGrid="0" snapToObjects="1">
      <p:cViewPr varScale="1">
        <p:scale>
          <a:sx n="163" d="100"/>
          <a:sy n="163" d="100"/>
        </p:scale>
        <p:origin x="79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4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6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2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2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19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229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4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19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1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721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6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3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4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7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89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3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019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7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97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329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41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053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02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9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01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382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238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42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551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64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951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30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25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7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648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16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5953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283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354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2244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5385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042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43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95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63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864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5064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759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2959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37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711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154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1285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289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27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9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553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2999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48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866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837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56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631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46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195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324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593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432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097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9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97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3599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609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146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324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4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98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Neural </a:t>
            </a:r>
            <a:r>
              <a:rPr lang="ro-RO" sz="3200" dirty="0" err="1"/>
              <a:t>Networks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 err="1"/>
              <a:t>Introduction</a:t>
            </a:r>
            <a:r>
              <a:rPr lang="ro-RO" sz="3200" dirty="0"/>
              <a:t> </a:t>
            </a:r>
            <a:r>
              <a:rPr lang="ro-RO" sz="3200" dirty="0" err="1"/>
              <a:t>to</a:t>
            </a:r>
            <a:r>
              <a:rPr lang="ro-RO" sz="3200" dirty="0"/>
              <a:t> Deep L</a:t>
            </a:r>
            <a:r>
              <a:rPr lang="ro-RO" sz="3200"/>
              <a:t>earning</a:t>
            </a:r>
            <a:r>
              <a:rPr lang="ro-RO" sz="32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err="1">
                <a:solidFill>
                  <a:srgbClr val="38761D"/>
                </a:solidFill>
              </a:rPr>
              <a:t>axctivations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301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previous lecture…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527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203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73795" y="322661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o-RO" sz="1800" b="1" dirty="0"/>
              <a:t>s</a:t>
            </a:r>
            <a:r>
              <a:rPr lang="en" sz="1800" b="1" dirty="0" err="1"/>
              <a:t>igmoid</a:t>
            </a:r>
            <a:r>
              <a:rPr lang="en" sz="1800" b="1" dirty="0"/>
              <a:t> activation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Neural Networks: Architectures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2-layer Neural Net </a:t>
            </a:r>
          </a:p>
          <a:p>
            <a:pPr lvl="0"/>
            <a:r>
              <a:rPr lang="en" sz="1800" dirty="0"/>
              <a:t>(1-hidden-layer Neural Net)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3-layer Neural Net </a:t>
            </a:r>
          </a:p>
          <a:p>
            <a:pPr lvl="0"/>
            <a:r>
              <a:rPr lang="en" sz="1800" dirty="0"/>
              <a:t>(2-hidden-layer Neural Net)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3200" dirty="0"/>
              <a:t>Equivalent Representations</a:t>
            </a:r>
            <a:endParaRPr lang="ro-RO" sz="3200" dirty="0"/>
          </a:p>
        </p:txBody>
      </p:sp>
      <p:pic>
        <p:nvPicPr>
          <p:cNvPr id="12" name="Picture 11" descr="ranzato_CNN_stanford2015.pdf">
            <a:extLst>
              <a:ext uri="{FF2B5EF4-FFF2-40B4-BE49-F238E27FC236}">
                <a16:creationId xmlns:a16="http://schemas.microsoft.com/office/drawing/2014/main" id="{62287411-8A5E-CA46-960B-B2E6CD55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6087"/>
            <a:ext cx="6858000" cy="42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5266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From previous lecture: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65699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1,2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1,3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1,4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3C5369-7E2C-FC48-8AA9-4319A8BD9421}"/>
              </a:ext>
            </a:extLst>
          </p:cNvPr>
          <p:cNvCxnSpPr>
            <a:cxnSpLocks/>
          </p:cNvCxnSpPr>
          <p:nvPr/>
        </p:nvCxnSpPr>
        <p:spPr>
          <a:xfrm flipV="1">
            <a:off x="6033077" y="2631888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EFFDDE2-0146-F242-97EF-3A0025C96193}"/>
              </a:ext>
            </a:extLst>
          </p:cNvPr>
          <p:cNvSpPr txBox="1"/>
          <p:nvPr/>
        </p:nvSpPr>
        <p:spPr>
          <a:xfrm>
            <a:off x="5870678" y="2881931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122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0"/>
      <p:bldP spid="68" grpId="0"/>
      <p:bldP spid="71" grpId="0"/>
      <p:bldP spid="73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588500" y="181075"/>
            <a:ext cx="8392499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Setting the number of layers and their sizes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3847699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4227800" y="4117450"/>
            <a:ext cx="4753200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more neurons = more capacity</a:t>
            </a:r>
          </a:p>
        </p:txBody>
      </p:sp>
    </p:spTree>
    <p:extLst>
      <p:ext uri="{BB962C8B-B14F-4D97-AF65-F5344CB8AC3E}">
        <p14:creationId xmlns:p14="http://schemas.microsoft.com/office/powerpoint/2010/main" val="89588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375750" y="3991429"/>
            <a:ext cx="8392500" cy="752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</a:t>
            </a:r>
            <a:r>
              <a:rPr lang="en" sz="2000" dirty="0"/>
              <a:t>ractic</a:t>
            </a:r>
            <a:r>
              <a:rPr lang="en-US" sz="2000" dirty="0"/>
              <a:t>al advice</a:t>
            </a:r>
            <a:r>
              <a:rPr lang="en" sz="2000" dirty="0"/>
              <a:t>: </a:t>
            </a:r>
            <a:r>
              <a:rPr lang="en-US" sz="2000" dirty="0"/>
              <a:t>In general, it is better to use stronger regularization than reducing the model’s capacity</a:t>
            </a:r>
            <a:endParaRPr lang="en" sz="2000" dirty="0"/>
          </a:p>
        </p:txBody>
      </p:sp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 not use size of neural network as a regularizer. Use stronger regularization instead:</a:t>
            </a:r>
          </a:p>
        </p:txBody>
      </p:sp>
    </p:spTree>
    <p:extLst>
      <p:ext uri="{BB962C8B-B14F-4D97-AF65-F5344CB8AC3E}">
        <p14:creationId xmlns:p14="http://schemas.microsoft.com/office/powerpoint/2010/main" val="271645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Choosing the right architecture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arrange neurons into fully-connected layers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The abstraction of a </a:t>
            </a:r>
            <a:r>
              <a:rPr lang="en" sz="2400" b="1" dirty="0"/>
              <a:t>layer</a:t>
            </a:r>
            <a:r>
              <a:rPr lang="en" sz="2400" dirty="0"/>
              <a:t> has the nice property that it allows us to use efficient vectorized code (e.g. matrix multiplies)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</a:rPr>
              <a:t>neural networks: bigger = better (but might have to regularize more strongly)</a:t>
            </a:r>
          </a:p>
        </p:txBody>
      </p:sp>
    </p:spTree>
    <p:extLst>
      <p:ext uri="{BB962C8B-B14F-4D97-AF65-F5344CB8AC3E}">
        <p14:creationId xmlns:p14="http://schemas.microsoft.com/office/powerpoint/2010/main" val="29964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893100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391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5" y="193450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</a:t>
            </a:r>
            <a:r>
              <a:rPr lang="en" sz="1600" b="1" dirty="0"/>
              <a:t>Mark I Perceptron</a:t>
            </a:r>
            <a:r>
              <a:rPr lang="en" sz="1600" dirty="0"/>
              <a:t> machine was the first implementation of the perceptron algorithm.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machine was connected to a camera that used 20×20 cadmium sulfide photocells to produce a 400-pixel image.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R</a:t>
            </a:r>
            <a:r>
              <a:rPr lang="en" sz="1600" dirty="0"/>
              <a:t>ecognized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letters of the alphabet</a:t>
            </a:r>
            <a:r>
              <a:rPr lang="en-US" sz="1600" dirty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0" y="3204924"/>
            <a:ext cx="2286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4195332"/>
            <a:ext cx="29718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5" y="3843734"/>
            <a:ext cx="1675800" cy="433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" sz="1600" dirty="0">
                <a:solidFill>
                  <a:srgbClr val="FF0000"/>
                </a:solidFill>
              </a:rPr>
              <a:t>pdate rule: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3851" y="2367280"/>
            <a:ext cx="2649090" cy="15114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38791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50632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Update rule: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Loss </a:t>
            </a:r>
            <a:r>
              <a:rPr lang="en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sum squared error):</a:t>
            </a:r>
            <a:endParaRPr lang="en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machine is based on </a:t>
            </a:r>
            <a:r>
              <a:rPr lang="en-US" sz="1800" dirty="0" err="1">
                <a:solidFill>
                  <a:schemeClr val="tx1"/>
                </a:solidFill>
              </a:rPr>
              <a:t>memistors</a:t>
            </a:r>
            <a:r>
              <a:rPr lang="en-US" sz="1800" dirty="0">
                <a:solidFill>
                  <a:schemeClr val="tx1"/>
                </a:solidFill>
              </a:rPr>
              <a:t> capable of executing logical operations and </a:t>
            </a:r>
            <a:r>
              <a:rPr lang="en-US" sz="1800" dirty="0"/>
              <a:t>storing information.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2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1" name="Shape 281"/>
          <p:cNvSpPr txBox="1"/>
          <p:nvPr/>
        </p:nvSpPr>
        <p:spPr>
          <a:xfrm>
            <a:off x="264395" y="4530010"/>
            <a:ext cx="7619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First time back-propagation became popular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5" y="905925"/>
            <a:ext cx="2802449" cy="28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428310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/>
          <p:nvPr/>
        </p:nvCxnSpPr>
        <p:spPr>
          <a:xfrm flipH="1">
            <a:off x="6748025" y="1244600"/>
            <a:ext cx="736499" cy="2201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7172517" y="923202"/>
            <a:ext cx="1794899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recognizable maths</a:t>
            </a:r>
          </a:p>
        </p:txBody>
      </p:sp>
    </p:spTree>
    <p:extLst>
      <p:ext uri="{BB962C8B-B14F-4D97-AF65-F5344CB8AC3E}">
        <p14:creationId xmlns:p14="http://schemas.microsoft.com/office/powerpoint/2010/main" val="236768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261800" y="174525"/>
            <a:ext cx="5372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First strong results</a:t>
            </a:r>
            <a:r>
              <a:rPr lang="en-US" sz="2400" dirty="0"/>
              <a:t> with deep learning</a:t>
            </a:r>
            <a:endParaRPr lang="en" sz="2400" dirty="0"/>
          </a:p>
        </p:txBody>
      </p:sp>
      <p:sp>
        <p:nvSpPr>
          <p:cNvPr id="299" name="Shape 299"/>
          <p:cNvSpPr txBox="1"/>
          <p:nvPr/>
        </p:nvSpPr>
        <p:spPr>
          <a:xfrm>
            <a:off x="426650" y="717550"/>
            <a:ext cx="8484600" cy="2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George Dahl, Dong Yu, Li Deng, Alex Acero, 2010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25" y="119600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3005975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3071362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2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92175" y="158175"/>
            <a:ext cx="7622999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Overview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One time setup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 dirty="0"/>
              <a:t>activation functions, preprocessing, weight initialization, regularization, gradient checking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Training 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     babysitting the learning process,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parameter updates, hyperparameter optimization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 dirty="0"/>
              <a:t>     </a:t>
            </a:r>
            <a:r>
              <a:rPr lang="en" sz="2400" i="1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347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446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3667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918278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Activation Functions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959625"/>
            <a:ext cx="5799925" cy="33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76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3 problems: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4DD0CAAB-38C4-8549-AC8A-C367C5992B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6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sigmoid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</p:spTree>
    <p:extLst>
      <p:ext uri="{BB962C8B-B14F-4D97-AF65-F5344CB8AC3E}">
        <p14:creationId xmlns:p14="http://schemas.microsoft.com/office/powerpoint/2010/main" val="50487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99A975A5-3371-A148-81E1-ADAE31611A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7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11900" y="1077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(x)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is always positive: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1529098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606900" y="3477950"/>
            <a:ext cx="6346499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can we say about the gradients on </a:t>
            </a:r>
            <a:r>
              <a:rPr lang="en" sz="2400" b="1"/>
              <a:t>w</a:t>
            </a:r>
            <a:r>
              <a:rPr lang="en" sz="2400"/>
              <a:t>?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0" y="1298800"/>
            <a:ext cx="3349449" cy="1911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76618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1136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is always positive...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488286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71600" y="3360175"/>
            <a:ext cx="6874814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What 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Always all positive or all negative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Note: this is also why you want zero-mean data!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>
            <a:cxnSpLocks/>
          </p:cNvCxnSpPr>
          <p:nvPr/>
        </p:nvCxnSpPr>
        <p:spPr>
          <a:xfrm>
            <a:off x="7182181" y="1968107"/>
            <a:ext cx="1227926" cy="122806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594913" y="3130574"/>
            <a:ext cx="1484699" cy="4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hypothetical optimal w vector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338360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>
            <a:cxnSpLocks/>
          </p:cNvCxnSpPr>
          <p:nvPr/>
        </p:nvCxnSpPr>
        <p:spPr>
          <a:xfrm>
            <a:off x="7933328" y="2846925"/>
            <a:ext cx="53781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>
            <a:cxnSpLocks/>
          </p:cNvCxnSpPr>
          <p:nvPr/>
        </p:nvCxnSpPr>
        <p:spPr>
          <a:xfrm>
            <a:off x="8410107" y="2847986"/>
            <a:ext cx="0" cy="36120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6276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508625" y="2851850"/>
            <a:ext cx="4418099" cy="2106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is a bit comput</a:t>
            </a:r>
            <a:r>
              <a:rPr lang="en-US" sz="2000" dirty="0" err="1">
                <a:solidFill>
                  <a:srgbClr val="FF0000"/>
                </a:solidFill>
              </a:rPr>
              <a:t>ationally</a:t>
            </a:r>
            <a:r>
              <a:rPr lang="en" sz="2000" dirty="0">
                <a:solidFill>
                  <a:srgbClr val="FF0000"/>
                </a:solidFill>
              </a:rPr>
              <a:t> expensive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BE83100D-3A9B-FA44-BD1C-EC0711D88E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>
                <a:solidFill>
                  <a:srgbClr val="38761D"/>
                </a:solidFill>
              </a:rPr>
              <a:t>zero centered (nice)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still kills gradients when saturated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491240" y="4431230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pic>
        <p:nvPicPr>
          <p:cNvPr id="7" name="Picture 6" descr="Screen Shot 2016-12-12 at 11.57.45 PM.png">
            <a:extLst>
              <a:ext uri="{FF2B5EF4-FFF2-40B4-BE49-F238E27FC236}">
                <a16:creationId xmlns:a16="http://schemas.microsoft.com/office/drawing/2014/main" id="{5EBDC7E7-FF88-8B4D-838D-228C8CD08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61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920150" y="612474"/>
            <a:ext cx="5260199" cy="3752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 (in +region)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Very 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 err="1">
                <a:solidFill>
                  <a:srgbClr val="FF0000"/>
                </a:solidFill>
              </a:rPr>
              <a:t>Not</a:t>
            </a:r>
            <a:r>
              <a:rPr lang="ro-RO" sz="2400" dirty="0">
                <a:solidFill>
                  <a:srgbClr val="FF0000"/>
                </a:solidFill>
              </a:rPr>
              <a:t> zero-</a:t>
            </a:r>
            <a:r>
              <a:rPr lang="ro-RO" sz="2400" dirty="0" err="1">
                <a:solidFill>
                  <a:srgbClr val="FF0000"/>
                </a:solidFill>
              </a:rPr>
              <a:t>centered</a:t>
            </a:r>
            <a:r>
              <a:rPr lang="ro-RO" sz="2400" dirty="0">
                <a:solidFill>
                  <a:srgbClr val="FF0000"/>
                </a:solidFill>
              </a:rPr>
              <a:t> output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>
                <a:solidFill>
                  <a:srgbClr val="FF0000"/>
                </a:solidFill>
              </a:rPr>
              <a:t>An </a:t>
            </a:r>
            <a:r>
              <a:rPr lang="ro-RO" sz="2400" dirty="0" err="1">
                <a:solidFill>
                  <a:srgbClr val="FF0000"/>
                </a:solidFill>
              </a:rPr>
              <a:t>annoyance</a:t>
            </a:r>
            <a:r>
              <a:rPr lang="ro-RO" sz="2400" dirty="0">
                <a:solidFill>
                  <a:srgbClr val="FF0000"/>
                </a:solidFill>
              </a:rPr>
              <a:t>: </a:t>
            </a:r>
            <a:r>
              <a:rPr lang="ro-RO" sz="2400" dirty="0" err="1">
                <a:solidFill>
                  <a:srgbClr val="FF0000"/>
                </a:solidFill>
              </a:rPr>
              <a:t>what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is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the</a:t>
            </a:r>
            <a:r>
              <a:rPr lang="ro-RO" sz="2400" dirty="0">
                <a:solidFill>
                  <a:srgbClr val="FF0000"/>
                </a:solidFill>
              </a:rPr>
              <a:t> gradient </a:t>
            </a:r>
            <a:r>
              <a:rPr lang="ro-RO" sz="2400" dirty="0" err="1">
                <a:solidFill>
                  <a:srgbClr val="FF0000"/>
                </a:solidFill>
              </a:rPr>
              <a:t>when</a:t>
            </a:r>
            <a:r>
              <a:rPr lang="ro-RO" sz="2400" dirty="0">
                <a:solidFill>
                  <a:srgbClr val="FF0000"/>
                </a:solidFill>
              </a:rPr>
              <a:t> x &lt; 0?</a:t>
            </a:r>
          </a:p>
          <a:p>
            <a:pPr marL="76200" lvl="0" rtl="0">
              <a:spcBef>
                <a:spcPts val="0"/>
              </a:spcBef>
              <a:buClr>
                <a:srgbClr val="38761D"/>
              </a:buClr>
              <a:buSzPct val="100000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6" y="3101375"/>
            <a:ext cx="3343722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ReLU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66420" y="4429175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7" name="Shape 449">
            <a:extLst>
              <a:ext uri="{FF2B5EF4-FFF2-40B4-BE49-F238E27FC236}">
                <a16:creationId xmlns:a16="http://schemas.microsoft.com/office/drawing/2014/main" id="{BB60AB1E-7A9A-9245-9AFE-86418B5239A0}"/>
              </a:ext>
            </a:extLst>
          </p:cNvPr>
          <p:cNvSpPr txBox="1"/>
          <p:nvPr/>
        </p:nvSpPr>
        <p:spPr>
          <a:xfrm>
            <a:off x="901395" y="3972168"/>
            <a:ext cx="2385269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ReLU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97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309878" y="99199"/>
            <a:ext cx="5694515" cy="4150655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4714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2779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7389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6979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636200" y="173103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434624" y="3237949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459250" y="395824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6065825" y="3748024"/>
            <a:ext cx="2978700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210007" y="3678063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People like to initialize </a:t>
            </a:r>
            <a:r>
              <a:rPr lang="en" sz="2400" dirty="0" err="1">
                <a:solidFill>
                  <a:srgbClr val="0000FF"/>
                </a:solidFill>
              </a:rPr>
              <a:t>ReLU</a:t>
            </a:r>
            <a:r>
              <a:rPr lang="en" sz="2400" dirty="0">
                <a:solidFill>
                  <a:srgbClr val="0000FF"/>
                </a:solidFill>
              </a:rPr>
              <a:t> neurons with slightly positive biases (e.g. 0.01)</a:t>
            </a:r>
          </a:p>
        </p:txBody>
      </p:sp>
    </p:spTree>
    <p:extLst>
      <p:ext uri="{BB962C8B-B14F-4D97-AF65-F5344CB8AC3E}">
        <p14:creationId xmlns:p14="http://schemas.microsoft.com/office/powerpoint/2010/main" val="29883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09550" y="305193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920150" y="30480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practice!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will not “die”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3504637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149350" y="2752199"/>
            <a:ext cx="4801800" cy="1084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Parametric Rectifier (</a:t>
            </a:r>
            <a:r>
              <a:rPr lang="en" sz="2400" b="1" dirty="0" err="1"/>
              <a:t>PReLU</a:t>
            </a:r>
            <a:r>
              <a:rPr lang="en" sz="2400" b="1" dirty="0"/>
              <a:t>)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3996950" y="2568325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227975"/>
            <a:ext cx="3305175" cy="457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Shape 532"/>
              <p:cNvSpPr txBox="1"/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backprop into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" sz="1800" dirty="0">
                  <a:solidFill>
                    <a:srgbClr val="0000FF"/>
                  </a:solidFill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(parameter)</a:t>
                </a:r>
              </a:p>
            </p:txBody>
          </p:sp>
        </mc:Choice>
        <mc:Fallback xmlns="">
          <p:sp>
            <p:nvSpPr>
              <p:cNvPr id="532" name="Shape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blipFill>
                <a:blip r:embed="rId6"/>
                <a:stretch>
                  <a:fillRect l="-1493"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3" name="Shape 533"/>
          <p:cNvCxnSpPr/>
          <p:nvPr/>
        </p:nvCxnSpPr>
        <p:spPr>
          <a:xfrm rot="10800000" flipH="1">
            <a:off x="6839775" y="3708249"/>
            <a:ext cx="276000" cy="326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518"/>
          <p:cNvSpPr txBox="1"/>
          <p:nvPr/>
        </p:nvSpPr>
        <p:spPr>
          <a:xfrm>
            <a:off x="6215920" y="437896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</p:spTree>
    <p:extLst>
      <p:ext uri="{BB962C8B-B14F-4D97-AF65-F5344CB8AC3E}">
        <p14:creationId xmlns:p14="http://schemas.microsoft.com/office/powerpoint/2010/main" val="33374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774150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552825"/>
            <a:ext cx="3802165" cy="7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373100" y="1540075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All benefits of ReLU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die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Closer to zero mean outputs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Computation requires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03645" y="4540630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</p:spTree>
    <p:extLst>
      <p:ext uri="{BB962C8B-B14F-4D97-AF65-F5344CB8AC3E}">
        <p14:creationId xmlns:p14="http://schemas.microsoft.com/office/powerpoint/2010/main" val="406763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err="1"/>
              <a:t>Maxout</a:t>
            </a:r>
            <a:r>
              <a:rPr lang="en" sz="3000" b="1" dirty="0"/>
              <a:t> “Neuron”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Does not have the basic form of dot product -&gt; nonlinearity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Generalizes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and Leaky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Linear Regime! Does not saturate! Does not die!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27" y="29746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59165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Problem: doubles the number of parameters/neurons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99583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practice: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5" y="941550"/>
            <a:ext cx="8818199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Use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/>
              <a:t>. Be careful with your learning rates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BF9000"/>
                </a:solidFill>
              </a:rPr>
              <a:t>Leaky </a:t>
            </a:r>
            <a:r>
              <a:rPr lang="en" sz="3000" dirty="0" err="1">
                <a:solidFill>
                  <a:srgbClr val="BF9000"/>
                </a:solidFill>
              </a:rPr>
              <a:t>ReLU</a:t>
            </a:r>
            <a:r>
              <a:rPr lang="en" sz="3000" dirty="0">
                <a:solidFill>
                  <a:srgbClr val="BF9000"/>
                </a:solidFill>
              </a:rPr>
              <a:t> / </a:t>
            </a:r>
            <a:r>
              <a:rPr lang="en" sz="3000" dirty="0" err="1">
                <a:solidFill>
                  <a:srgbClr val="BF9000"/>
                </a:solidFill>
              </a:rPr>
              <a:t>Maxout</a:t>
            </a:r>
            <a:r>
              <a:rPr lang="en" sz="3000" dirty="0">
                <a:solidFill>
                  <a:srgbClr val="BF9000"/>
                </a:solidFill>
              </a:rPr>
              <a:t>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but don’t expect much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>
                <a:solidFill>
                  <a:srgbClr val="FF0000"/>
                </a:solidFill>
              </a:rPr>
              <a:t>Avoid using sigmoid</a:t>
            </a:r>
          </a:p>
        </p:txBody>
      </p:sp>
    </p:spTree>
    <p:extLst>
      <p:ext uri="{BB962C8B-B14F-4D97-AF65-F5344CB8AC3E}">
        <p14:creationId xmlns:p14="http://schemas.microsoft.com/office/powerpoint/2010/main" val="68968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597378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49" y="143475"/>
            <a:ext cx="8618331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183760" y="4551845"/>
            <a:ext cx="6741433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(Assume X [NxD] is data matrix, each example in a row)</a:t>
            </a:r>
          </a:p>
        </p:txBody>
      </p:sp>
      <p:sp>
        <p:nvSpPr>
          <p:cNvPr id="7" name="Shape 577">
            <a:extLst>
              <a:ext uri="{FF2B5EF4-FFF2-40B4-BE49-F238E27FC236}">
                <a16:creationId xmlns:a16="http://schemas.microsoft.com/office/drawing/2014/main" id="{265BF61C-75BC-F044-A55D-B82A0D8F4D7D}"/>
              </a:ext>
            </a:extLst>
          </p:cNvPr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10" name="Shape 577">
            <a:extLst>
              <a:ext uri="{FF2B5EF4-FFF2-40B4-BE49-F238E27FC236}">
                <a16:creationId xmlns:a16="http://schemas.microsoft.com/office/drawing/2014/main" id="{835CC3AF-6552-5F49-A81E-9B507C203734}"/>
              </a:ext>
            </a:extLst>
          </p:cNvPr>
          <p:cNvSpPr txBox="1"/>
          <p:nvPr/>
        </p:nvSpPr>
        <p:spPr>
          <a:xfrm>
            <a:off x="1881803" y="3565188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8472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 for images: </a:t>
            </a:r>
            <a:r>
              <a:rPr lang="en" sz="3000" dirty="0"/>
              <a:t>center only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3525" y="1398750"/>
            <a:ext cx="8818199" cy="16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the mean image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AlexNet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image = [32,32,3] array)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per-channel mean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VGGNet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along each channel = 3 numbers)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It is not mandatory to normalize data for deep networks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73225" y="907425"/>
            <a:ext cx="8051100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 CIFAR-10 example with [32,32,3] images:</a:t>
            </a:r>
          </a:p>
        </p:txBody>
      </p:sp>
    </p:spTree>
    <p:extLst>
      <p:ext uri="{BB962C8B-B14F-4D97-AF65-F5344CB8AC3E}">
        <p14:creationId xmlns:p14="http://schemas.microsoft.com/office/powerpoint/2010/main" val="12178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99945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99670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655750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400" dirty="0"/>
              <a:t>Q: what happens when W=0 init is used?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166350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775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First idea: </a:t>
            </a:r>
            <a:r>
              <a:rPr lang="en" sz="2800" b="1" dirty="0"/>
              <a:t>Small random numbers </a:t>
            </a:r>
            <a:endParaRPr lang="en-US" sz="2800" b="1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-US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(gaussian with zero mean and 0.01 standard deviation)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754550" y="2817262"/>
            <a:ext cx="7228499" cy="9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</a:p>
        </p:txBody>
      </p:sp>
    </p:spTree>
    <p:extLst>
      <p:ext uri="{BB962C8B-B14F-4D97-AF65-F5344CB8AC3E}">
        <p14:creationId xmlns:p14="http://schemas.microsoft.com/office/powerpoint/2010/main" val="1238330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/>
              <a:t>Second idea</a:t>
            </a:r>
            <a:r>
              <a:rPr lang="en" sz="2800" dirty="0"/>
              <a:t>: </a:t>
            </a:r>
            <a:r>
              <a:rPr lang="en" sz="2800" b="1" dirty="0"/>
              <a:t>Xavier</a:t>
            </a:r>
            <a:r>
              <a:rPr lang="en-US" sz="2800" b="1" dirty="0"/>
              <a:t> Initialization</a:t>
            </a:r>
            <a:endParaRPr lang="en" sz="2800" b="1" dirty="0"/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</a:t>
            </a:r>
            <a:r>
              <a:rPr lang="en-US" sz="2000" dirty="0">
                <a:solidFill>
                  <a:schemeClr val="tx1"/>
                </a:solidFill>
              </a:rPr>
              <a:t>s with choosing the initial weights</a:t>
            </a:r>
            <a:r>
              <a:rPr lang="en" sz="2000" dirty="0">
                <a:solidFill>
                  <a:schemeClr val="tx1"/>
                </a:solidFill>
              </a:rPr>
              <a:t>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small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drops with each level until it becomes too small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big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grows with each level until it becomes too big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endParaRPr lang="e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Xavier </a:t>
            </a:r>
            <a:r>
              <a:rPr lang="en-US" sz="2000" dirty="0"/>
              <a:t>initialization ensures that the weight have the right magnitude</a:t>
            </a:r>
            <a:r>
              <a:rPr lang="en" sz="2000" dirty="0"/>
              <a:t>, </a:t>
            </a:r>
            <a:r>
              <a:rPr lang="en-US" sz="2000" dirty="0"/>
              <a:t>keeping the signal strength in a reasonable interval</a:t>
            </a:r>
            <a:r>
              <a:rPr lang="en" sz="2000" dirty="0"/>
              <a:t>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initial weights come from a normal distribution of mean 0 and standard deviation given by the number of </a:t>
            </a:r>
            <a:r>
              <a:rPr lang="en" sz="2000" dirty="0"/>
              <a:t>perceptron</a:t>
            </a:r>
            <a:r>
              <a:rPr lang="en-US" sz="2000" dirty="0"/>
              <a:t>s in previous/next layer:</a:t>
            </a:r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50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145700" y="20637"/>
            <a:ext cx="8998199" cy="5122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Proper initialization is an active area of research…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Understanding the difficulty of training deep feedforward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Glorot</a:t>
            </a:r>
            <a:r>
              <a:rPr lang="en" sz="1600" dirty="0"/>
              <a:t> and </a:t>
            </a:r>
            <a:r>
              <a:rPr lang="en" sz="1600" dirty="0" err="1"/>
              <a:t>Bengio</a:t>
            </a:r>
            <a:r>
              <a:rPr lang="en" sz="1600" dirty="0"/>
              <a:t>, 2010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Exact solutions to the nonlinear dynamics of learning in deep linear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Saxe et al, 2013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Random walk initialization for training very deep feedforward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</a:t>
            </a:r>
            <a:r>
              <a:rPr lang="en" sz="1600" dirty="0" err="1">
                <a:solidFill>
                  <a:schemeClr val="dk1"/>
                </a:solidFill>
              </a:rPr>
              <a:t>Sussillo</a:t>
            </a:r>
            <a:r>
              <a:rPr lang="en" sz="1600" dirty="0">
                <a:solidFill>
                  <a:schemeClr val="dk1"/>
                </a:solidFill>
              </a:rPr>
              <a:t> and Abbott, 2014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Delving deep into rectifiers: Surpassing human-level performance on ImageNet classification</a:t>
            </a:r>
            <a:r>
              <a:rPr lang="en" sz="1600" dirty="0"/>
              <a:t> by He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Data-dependent Initializations of Convolutional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Krähenbühl</a:t>
            </a:r>
            <a:r>
              <a:rPr lang="en" sz="1600" dirty="0"/>
              <a:t>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All you need is a good </a:t>
            </a:r>
            <a:r>
              <a:rPr lang="en" sz="1600" b="1" i="1" dirty="0" err="1"/>
              <a:t>init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Mishkin and </a:t>
            </a:r>
            <a:r>
              <a:rPr lang="en" sz="1600" dirty="0" err="1"/>
              <a:t>Matas</a:t>
            </a:r>
            <a:r>
              <a:rPr lang="en" sz="1600" dirty="0"/>
              <a:t>,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16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755716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64299" y="792350"/>
            <a:ext cx="4431987" cy="708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64300" y="1713623"/>
            <a:ext cx="6630299" cy="858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batch of activations at some layer. To make each dimension unit gaussian, apply: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2784602"/>
            <a:ext cx="28765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04">
            <a:extLst>
              <a:ext uri="{FF2B5EF4-FFF2-40B4-BE49-F238E27FC236}">
                <a16:creationId xmlns:a16="http://schemas.microsoft.com/office/drawing/2014/main" id="{55373009-F0B0-DF40-AE80-DE6D2ADE2B18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4178151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181249" y="77725"/>
            <a:ext cx="8772969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64300" y="792350"/>
            <a:ext cx="4441150" cy="743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3473162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7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X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2947525" y="1681550"/>
            <a:ext cx="5285699" cy="1248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Compute the empirical mean and variance independently for each dimension.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Normalize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Shape 704">
            <a:extLst>
              <a:ext uri="{FF2B5EF4-FFF2-40B4-BE49-F238E27FC236}">
                <a16:creationId xmlns:a16="http://schemas.microsoft.com/office/drawing/2014/main" id="{20028AF6-8FD2-4C48-8065-598EC6E28990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552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81249" y="77725"/>
            <a:ext cx="875571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50" y="2916511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206775" y="1284013"/>
            <a:ext cx="5209500" cy="1504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Usually inserted after fully-connected or convolutional layers, and before nonlinearity.</a:t>
            </a:r>
          </a:p>
        </p:txBody>
      </p:sp>
      <p:cxnSp>
        <p:nvCxnSpPr>
          <p:cNvPr id="749" name="Shape 749"/>
          <p:cNvCxnSpPr>
            <a:cxnSpLocks/>
          </p:cNvCxnSpPr>
          <p:nvPr/>
        </p:nvCxnSpPr>
        <p:spPr>
          <a:xfrm flipH="1">
            <a:off x="2531976" y="1839725"/>
            <a:ext cx="59078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cxnSpLocks/>
          </p:cNvCxnSpPr>
          <p:nvPr/>
        </p:nvCxnSpPr>
        <p:spPr>
          <a:xfrm flipH="1">
            <a:off x="2477101" y="1934519"/>
            <a:ext cx="645661" cy="1453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704">
            <a:extLst>
              <a:ext uri="{FF2B5EF4-FFF2-40B4-BE49-F238E27FC236}">
                <a16:creationId xmlns:a16="http://schemas.microsoft.com/office/drawing/2014/main" id="{D22EFF4F-9C8D-324B-8075-B1B80F3E0AB3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26982973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81250" y="77725"/>
            <a:ext cx="8764342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0" name="Shape 760"/>
          <p:cNvSpPr txBox="1"/>
          <p:nvPr/>
        </p:nvSpPr>
        <p:spPr>
          <a:xfrm>
            <a:off x="282325" y="2454687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" y="3314550"/>
            <a:ext cx="3038475" cy="55245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2515300"/>
            <a:ext cx="2457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3044637"/>
            <a:ext cx="192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494350" y="2030350"/>
            <a:ext cx="3096599" cy="4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Note, the network can learn: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599125" y="3511375"/>
            <a:ext cx="2863971" cy="668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to recover the identity mapping.</a:t>
            </a:r>
          </a:p>
        </p:txBody>
      </p:sp>
      <p:sp>
        <p:nvSpPr>
          <p:cNvPr id="766" name="Shape 766"/>
          <p:cNvSpPr/>
          <p:nvPr/>
        </p:nvSpPr>
        <p:spPr>
          <a:xfrm>
            <a:off x="5430600" y="2003025"/>
            <a:ext cx="3096599" cy="217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7" name="Shape 767"/>
          <p:cNvSpPr txBox="1"/>
          <p:nvPr/>
        </p:nvSpPr>
        <p:spPr>
          <a:xfrm>
            <a:off x="206125" y="917962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  <p:sp>
        <p:nvSpPr>
          <p:cNvPr id="13" name="Shape 704">
            <a:extLst>
              <a:ext uri="{FF2B5EF4-FFF2-40B4-BE49-F238E27FC236}">
                <a16:creationId xmlns:a16="http://schemas.microsoft.com/office/drawing/2014/main" id="{B65979E3-5672-C746-A7BF-59403D50754B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188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65" grpId="0"/>
      <p:bldP spid="76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</a:p>
          <a:p>
            <a:pPr marL="457200" lvl="0" indent="-34290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E6510F44-2FD8-6C45-AF4C-17738106713C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28341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507791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Note: at test time BatchNorm layer functions differently: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can be estimated during training with running averages)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02439BFD-1BB5-3540-9AE1-A993867F36A5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373612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59501" y="775501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Babysitting the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20652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4"/>
            <a:ext cx="8809199" cy="149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Step 2: Choose the architecture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12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Say we start with one hidden layer of 50 neurons, then we gradually add more layers</a:t>
            </a:r>
          </a:p>
        </p:txBody>
      </p:sp>
      <p:sp>
        <p:nvSpPr>
          <p:cNvPr id="808" name="Shape 808"/>
          <p:cNvSpPr/>
          <p:nvPr/>
        </p:nvSpPr>
        <p:spPr>
          <a:xfrm>
            <a:off x="3861015" y="2178580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553598" y="2440062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666667" y="257050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666667" y="30280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666667" y="348569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976851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3976851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976851" y="367206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976851" y="229928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103061" y="2648785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218897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18897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058167" y="249505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058167" y="249514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058167" y="2494944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058167" y="276625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058167" y="295264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058167" y="2952744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058167" y="2766254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058167" y="322384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058167" y="341024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058167" y="2766254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058167" y="322384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058167" y="368144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368351" y="249503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368351" y="2952629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368351" y="295272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368351" y="2952519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368351" y="2495034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368351" y="295262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368351" y="3410224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368351" y="341031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298149" y="3953003"/>
            <a:ext cx="1279674" cy="6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532938" y="4224267"/>
            <a:ext cx="1441799" cy="4049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832763" y="3714082"/>
            <a:ext cx="1441799" cy="425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rot="10800000" flipH="1">
            <a:off x="1176475" y="3145579"/>
            <a:ext cx="1166999" cy="927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373000" y="39972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CIFAR-10 images, </a:t>
            </a:r>
            <a:r>
              <a:rPr lang="en" sz="1800" b="1"/>
              <a:t>3072 </a:t>
            </a:r>
            <a:r>
              <a:rPr lang="en" sz="1800"/>
              <a:t>numbers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872809" y="3485694"/>
            <a:ext cx="1624210" cy="1077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output neurons, one per class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54475" y="3069229"/>
            <a:ext cx="1166999" cy="392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54650" y="16346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50</a:t>
            </a:r>
            <a:r>
              <a:rPr lang="en" sz="180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932100" y="1921380"/>
            <a:ext cx="1777799" cy="178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30346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0000"/>
                </a:solidFill>
              </a:rPr>
              <a:t>Practical Advice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-US" sz="2400" dirty="0"/>
              <a:t>T</a:t>
            </a:r>
            <a:r>
              <a:rPr lang="en" sz="2400" dirty="0"/>
              <a:t>urn off regularization </a:t>
            </a:r>
            <a:r>
              <a:rPr lang="en-US" sz="2400" dirty="0"/>
              <a:t>and check that the loss has a reasonable value</a:t>
            </a:r>
            <a:r>
              <a:rPr lang="en" sz="2400" dirty="0"/>
              <a:t> </a:t>
            </a:r>
            <a:r>
              <a:rPr lang="en" sz="2400" dirty="0">
                <a:solidFill>
                  <a:schemeClr val="tx1"/>
                </a:solidFill>
              </a:rPr>
              <a:t>(~2.5 for 10 classes is ok)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Turn on regularization and make sure that the value of the loss function grows</a:t>
            </a:r>
            <a:r>
              <a:rPr lang="en" sz="2400" dirty="0"/>
              <a:t>, e.g. 3.2</a:t>
            </a:r>
          </a:p>
          <a:p>
            <a:pPr marL="457200" lvl="0" indent="-457200">
              <a:buAutoNum type="arabicPeriod"/>
            </a:pPr>
            <a:r>
              <a:rPr lang="en-US" sz="2400" dirty="0"/>
              <a:t>Make sure that we can do </a:t>
            </a:r>
            <a:r>
              <a:rPr lang="en-US" sz="2400" dirty="0" err="1"/>
              <a:t>overfitting</a:t>
            </a:r>
            <a:r>
              <a:rPr lang="en-US" sz="2400" dirty="0"/>
              <a:t> on a small subset of the training data</a:t>
            </a:r>
            <a:r>
              <a:rPr lang="en" sz="2400" dirty="0"/>
              <a:t> (e.g. 20 </a:t>
            </a:r>
            <a:r>
              <a:rPr lang="en-US" sz="2400" dirty="0"/>
              <a:t>samples</a:t>
            </a:r>
            <a:r>
              <a:rPr lang="en" sz="2400" dirty="0"/>
              <a:t>)</a:t>
            </a: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S</a:t>
            </a:r>
            <a:r>
              <a:rPr lang="en" sz="2400" dirty="0"/>
              <a:t>tart with small regularization and find learning rate that makes the loss go down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6737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7104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181155" y="236800"/>
            <a:ext cx="881711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Random Search vs. Grid Search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943049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09750"/>
            <a:ext cx="4483200" cy="643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" dirty="0">
                <a:solidFill>
                  <a:srgbClr val="0000FF"/>
                </a:solidFill>
              </a:rPr>
              <a:t>Bergstra and Bengio, 2012</a:t>
            </a:r>
            <a:r>
              <a:rPr lang="en-US" dirty="0">
                <a:solidFill>
                  <a:srgbClr val="0000FF"/>
                </a:solidFill>
              </a:rPr>
              <a:t>]</a:t>
            </a:r>
            <a:endParaRPr lang="e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47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2549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Hyperparameters to play with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endParaRPr lang="en" sz="1200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/>
              <a:t>N</a:t>
            </a:r>
            <a:r>
              <a:rPr lang="en" sz="2800" dirty="0">
                <a:solidFill>
                  <a:srgbClr val="000000"/>
                </a:solidFill>
              </a:rPr>
              <a:t>etwork architecture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Learning rate, its decay schedule, update type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Algorithm: SGD, SGD with momentum, Adam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Regularization (L2</a:t>
            </a:r>
            <a:r>
              <a:rPr lang="en-US" sz="2800" dirty="0"/>
              <a:t> </a:t>
            </a:r>
            <a:r>
              <a:rPr lang="en" sz="2800" dirty="0"/>
              <a:t>/</a:t>
            </a:r>
            <a:r>
              <a:rPr lang="en-US" sz="2800" dirty="0"/>
              <a:t> </a:t>
            </a:r>
            <a:r>
              <a:rPr lang="en" sz="2800" dirty="0"/>
              <a:t>Dropout </a:t>
            </a:r>
            <a:r>
              <a:rPr lang="en" sz="3000" dirty="0"/>
              <a:t>strength)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7" y="2645833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>
            <a:cxnSpLocks/>
          </p:cNvCxnSpPr>
          <p:nvPr/>
        </p:nvCxnSpPr>
        <p:spPr>
          <a:xfrm>
            <a:off x="3797850" y="3585433"/>
            <a:ext cx="2941799" cy="23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847000" y="3079733"/>
            <a:ext cx="3112525" cy="7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Neural networks practitioner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music =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51355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86175" y="57449"/>
            <a:ext cx="8945682" cy="6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loss curve</a:t>
            </a:r>
          </a:p>
        </p:txBody>
      </p:sp>
      <p:pic>
        <p:nvPicPr>
          <p:cNvPr id="5" name="Shape 1052">
            <a:extLst>
              <a:ext uri="{FF2B5EF4-FFF2-40B4-BE49-F238E27FC236}">
                <a16:creationId xmlns:a16="http://schemas.microsoft.com/office/drawing/2014/main" id="{CAFF8D52-65EC-F448-91D5-F42983FC8D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967486"/>
            <a:ext cx="4719249" cy="3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54">
            <a:extLst>
              <a:ext uri="{FF2B5EF4-FFF2-40B4-BE49-F238E27FC236}">
                <a16:creationId xmlns:a16="http://schemas.microsoft.com/office/drawing/2014/main" id="{66F433EF-668B-524A-8D0B-53439683F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03991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604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682078" y="778931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682078" y="3969432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690803" y="1839627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792978" y="831407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081653" y="4056632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805178" y="1092907"/>
            <a:ext cx="2432099" cy="83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Bad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prime suspect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018102" y="1528757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205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5" y="862642"/>
            <a:ext cx="4922974" cy="3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86174" y="57450"/>
            <a:ext cx="8937051" cy="805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accuracy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4261625" y="1474925"/>
            <a:ext cx="0" cy="1742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109331" y="2146766"/>
            <a:ext cx="4034670" cy="2425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big gap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increase regularization strength?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no gap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increase model capacity?</a:t>
            </a:r>
          </a:p>
        </p:txBody>
      </p:sp>
    </p:spTree>
    <p:extLst>
      <p:ext uri="{BB962C8B-B14F-4D97-AF65-F5344CB8AC3E}">
        <p14:creationId xmlns:p14="http://schemas.microsoft.com/office/powerpoint/2010/main" val="107851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74624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499134" y="337340"/>
            <a:ext cx="8258785" cy="40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We looked in detail at: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Activation Functions </a:t>
            </a:r>
            <a:r>
              <a:rPr lang="en" sz="3000" dirty="0">
                <a:solidFill>
                  <a:srgbClr val="0000FF"/>
                </a:solidFill>
              </a:rPr>
              <a:t>(use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Data Preprocessing </a:t>
            </a:r>
            <a:r>
              <a:rPr lang="en" sz="2600" dirty="0">
                <a:solidFill>
                  <a:srgbClr val="0000FF"/>
                </a:solidFill>
              </a:rPr>
              <a:t>(images: subtract mean)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Weight Initialization </a:t>
            </a:r>
            <a:r>
              <a:rPr lang="en" sz="3000" dirty="0">
                <a:solidFill>
                  <a:srgbClr val="0000FF"/>
                </a:solidFill>
              </a:rPr>
              <a:t>(use Xavier init)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Batch Normalization </a:t>
            </a:r>
            <a:r>
              <a:rPr lang="en" sz="3000" dirty="0">
                <a:solidFill>
                  <a:srgbClr val="0000FF"/>
                </a:solidFill>
              </a:rPr>
              <a:t>(use)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Babysitting the Learning process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Hyperparameter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	(random sampling, in log space when appropriate)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5792600" y="93500"/>
            <a:ext cx="1970100" cy="4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</a:p>
        </p:txBody>
      </p:sp>
    </p:spTree>
    <p:extLst>
      <p:ext uri="{BB962C8B-B14F-4D97-AF65-F5344CB8AC3E}">
        <p14:creationId xmlns:p14="http://schemas.microsoft.com/office/powerpoint/2010/main" val="1448274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-US" sz="4800" dirty="0"/>
              <a:t>Training Algorithm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3574965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581954" y="4639850"/>
            <a:ext cx="2440091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Image credits: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There are multiple training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82" name="Shape 182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39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99" name="Shape 199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60200" y="3361775"/>
            <a:ext cx="7523099" cy="1305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trajectory along which we converge towards the minimum with SGD? </a:t>
            </a:r>
            <a:r>
              <a:rPr lang="en" sz="2400" dirty="0">
                <a:solidFill>
                  <a:srgbClr val="FF0000"/>
                </a:solidFill>
              </a:rPr>
              <a:t>Very slow progress along flat direction, jitter along steep one</a:t>
            </a:r>
          </a:p>
        </p:txBody>
      </p:sp>
      <p:sp>
        <p:nvSpPr>
          <p:cNvPr id="202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468331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SGD with momentum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/>
              <a:t>SGD with momentum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Allows a velocity to “build up” along shallow directions</a:t>
            </a:r>
          </a:p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</a:rPr>
              <a:t>- </a:t>
            </a:r>
            <a:r>
              <a:rPr lang="en" sz="1800" dirty="0">
                <a:solidFill>
                  <a:schemeClr val="dk1"/>
                </a:solidFill>
              </a:rPr>
              <a:t>Physical interpretation as ball rolling down the loss function + friction (mu coefficient)</a:t>
            </a:r>
          </a:p>
          <a:p>
            <a:pPr lvl="0"/>
            <a:r>
              <a:rPr lang="en" sz="1800" dirty="0"/>
              <a:t>- mu = usually ~0.5, 0.9, or 0.99 (</a:t>
            </a:r>
            <a:r>
              <a:rPr lang="en-US" sz="1800" dirty="0"/>
              <a:t>s</a:t>
            </a:r>
            <a:r>
              <a:rPr lang="en" sz="1800" dirty="0"/>
              <a:t>ometimes annealed over time, e.g. from 0.5 -&gt; 0.99)</a:t>
            </a:r>
          </a:p>
        </p:txBody>
      </p:sp>
    </p:spTree>
    <p:extLst>
      <p:ext uri="{BB962C8B-B14F-4D97-AF65-F5344CB8AC3E}">
        <p14:creationId xmlns:p14="http://schemas.microsoft.com/office/powerpoint/2010/main" val="33440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67" y="943583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86571" y="79405"/>
            <a:ext cx="8802154" cy="847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SGD </a:t>
            </a:r>
            <a:r>
              <a:rPr lang="en" sz="3000" dirty="0"/>
              <a:t>vs. </a:t>
            </a:r>
            <a:r>
              <a:rPr lang="en" sz="3000" dirty="0">
                <a:solidFill>
                  <a:srgbClr val="38761D"/>
                </a:solidFill>
              </a:rPr>
              <a:t>SGD with 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68796" y="2371971"/>
            <a:ext cx="2705100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Notice momentum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overshooting the target, but overall getting to the minimum much faster.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21196" y="2637246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21306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23166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2197954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4250150" y="1394700"/>
            <a:ext cx="4703999" cy="28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316575" y="1873375"/>
            <a:ext cx="4703999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e.g. decay learning rate by half every few epochs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073849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3903150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9741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Evaluation: </a:t>
            </a:r>
            <a:endParaRPr lang="en-US"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612826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5"/>
            <a:ext cx="7364399" cy="22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Train multiple independent models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At test time average their results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Enjoy 2% extra performance</a:t>
            </a:r>
          </a:p>
        </p:txBody>
      </p:sp>
      <p:sp>
        <p:nvSpPr>
          <p:cNvPr id="3" name="Shape 1040">
            <a:extLst>
              <a:ext uri="{FF2B5EF4-FFF2-40B4-BE49-F238E27FC236}">
                <a16:creationId xmlns:a16="http://schemas.microsoft.com/office/drawing/2014/main" id="{01E38A1D-8743-274C-9C84-982EDB86CCC4}"/>
              </a:ext>
            </a:extLst>
          </p:cNvPr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dirty="0"/>
              <a:t>Model Ensembles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254588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713575" y="396425"/>
            <a:ext cx="7893000" cy="338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Tips &amp; Tricks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Can also get a small boost from averaging multiple model checkpoints of a single model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Keep track of (and use at test time) a running average parameter vector</a:t>
            </a:r>
          </a:p>
        </p:txBody>
      </p:sp>
    </p:spTree>
    <p:extLst>
      <p:ext uri="{BB962C8B-B14F-4D97-AF65-F5344CB8AC3E}">
        <p14:creationId xmlns:p14="http://schemas.microsoft.com/office/powerpoint/2010/main" val="971527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Regularization </a:t>
            </a:r>
            <a:r>
              <a:rPr lang="en-US" sz="4800" dirty="0"/>
              <a:t>with</a:t>
            </a:r>
            <a:endParaRPr lang="en-US" sz="48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41189977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73150" y="39500"/>
            <a:ext cx="8864999" cy="11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Regularization: </a:t>
            </a:r>
            <a:r>
              <a:rPr lang="en" sz="3000" b="1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284275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471853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0164361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038900" y="2522197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5038900" y="296214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5038900" y="3393467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038900" y="380034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902675" cy="774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234730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3562709" y="1662300"/>
            <a:ext cx="5352165" cy="27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Another interpretation: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is training a large ensemble of models (that share parameters).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Each binary mask is one model, gets trained on only ~one datapoint.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3233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Ideally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2400" dirty="0"/>
              <a:t>W</a:t>
            </a:r>
            <a:r>
              <a:rPr lang="en" sz="2400" dirty="0"/>
              <a:t>e want to integrate out all the noise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Monte Carlo approximation: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Do many forward passes with different dropout masks, average all predictions</a:t>
            </a:r>
          </a:p>
        </p:txBody>
      </p:sp>
    </p:spTree>
    <p:extLst>
      <p:ext uri="{BB962C8B-B14F-4D97-AF65-F5344CB8AC3E}">
        <p14:creationId xmlns:p14="http://schemas.microsoft.com/office/powerpoint/2010/main" val="5409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Can in fact do this with a single forward pass! (approximately)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759303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Leave all input neurons turned on (no dropout).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82414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rgbClr val="38761D"/>
                </a:solidFill>
              </a:rPr>
              <a:t>(this can be shown to be an approximation to evaluating the whole ensemble)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  <p:sp>
        <p:nvSpPr>
          <p:cNvPr id="7" name="Shape 656">
            <a:extLst>
              <a:ext uri="{FF2B5EF4-FFF2-40B4-BE49-F238E27FC236}">
                <a16:creationId xmlns:a16="http://schemas.microsoft.com/office/drawing/2014/main" id="{54D4A2F5-84D6-D14A-AD5C-BE0906BFA714}"/>
              </a:ext>
            </a:extLst>
          </p:cNvPr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</p:spTree>
    <p:extLst>
      <p:ext uri="{BB962C8B-B14F-4D97-AF65-F5344CB8AC3E}">
        <p14:creationId xmlns:p14="http://schemas.microsoft.com/office/powerpoint/2010/main" val="1039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904724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519201" y="2136033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139435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7CB891C-522C-D944-BA37-C0181C70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97" y="551164"/>
            <a:ext cx="3037206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20" y="551165"/>
            <a:ext cx="3080161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35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7109</TotalTime>
  <Words>3224</Words>
  <Application>Microsoft Macintosh PowerPoint</Application>
  <PresentationFormat>On-screen Show (16:9)</PresentationFormat>
  <Paragraphs>584</Paragraphs>
  <Slides>92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Cambria Math</vt:lpstr>
      <vt:lpstr>Courier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538</cp:revision>
  <dcterms:modified xsi:type="dcterms:W3CDTF">2019-11-16T18:16:06Z</dcterms:modified>
</cp:coreProperties>
</file>